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0BC9-1232-43D1-9A52-A2A8A2965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A1072-93EF-425D-A41C-1A792BAA3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F60C-D48E-4CB8-BF4B-23EB9B89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74B9-C809-4DA7-8819-3855F1EF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F286A-93B8-4194-90BE-BAF45F9A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3A70-1324-4863-886B-EF2B6495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5CBED-C030-416F-9748-1D018AEE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A77E1-9B15-4EED-BC29-70A5EFC0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10385-7364-449B-99DE-4925E7A8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1FCD-9C84-4FFA-86E8-DD2819E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FAA5A-3E01-477E-99E6-06F7EE73F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361C2-7D05-4AEB-9256-6D8514299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4A8B6-4F4F-4F21-A077-E296F1F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CA03-E769-4FA6-B3BC-61DA4A3A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5016B-C471-4573-8755-87244D43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845F-F51F-46B3-BBD4-96BF70EE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B6813-8075-418D-B958-10145EEF8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0ABD2-98CE-488D-A892-FF1D8254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0235D-CF78-4B29-8518-CAAAF8FC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9742A-FA83-4643-8847-F85A3BED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2277-EB96-48B3-A179-654B6D02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D6D72-08B2-48F4-B2E5-9454B13DE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FA55-D925-412C-866D-C324D990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6BED-6D4D-4BC4-A0B6-B9044DC6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1991D-0227-4953-8A4B-A180F6DB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7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3F56-0BFA-4AB5-A075-6FE68F05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CBBD-BA14-4E30-8048-2DD77C66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3E3B5-0B6A-4684-994A-CD1277F44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271DD-6E48-44B3-AF74-D3FCA5E8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14DC8-72F2-47A4-A0D3-DACD1CCB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ED76F-7469-4C4E-9301-08D4FF61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9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34B9-4CFA-4865-82F1-982FC4FA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02695-CC88-43BE-892F-B35A6002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4FAF2-4773-4489-999B-CE34F6259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FA15B-CC55-491E-ACEF-8A7E7E772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DE0B7-1B57-4282-B748-DD8DD3A2F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4FD6F-5821-49AC-9E51-F3D785C6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A1CFC-9B46-441A-9C11-3F82DA65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FCF2F-FD85-4400-9F98-2F952204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ECAC-6399-497D-BE6E-E4DB2D86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90FF8-13D3-41D2-B394-2D448808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4842F-F7F2-4DCA-9312-D529A886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B9C2C-79DD-4D7F-BE13-94FAE29D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FD2A9-07FF-4AF6-AC4D-3D7E5F5B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57B2D-035C-413D-8462-4E19956F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A050-E856-49ED-B538-51908D37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BBC1-5D94-4237-AB73-69A1AEDE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9EE6-A6D2-4968-8690-820C9C3E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ADF4D-2250-4AB2-9D31-54DB9FFD4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D3689-AC81-467C-B0EA-89EF0D40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EA1A4-4B76-425B-8069-D1DAF2BA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EA1C5-6465-4942-9A01-B1BA0E50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128D-46F0-4857-93BD-27EBE9FB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B99AB-FFEA-4B6B-B48C-EFCCD7A96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1E465-F990-4602-A43F-376BD907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E8C2A-47D1-4976-BFE9-0C3499D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53E9B-6BFE-438B-9524-D813BC4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965B2-B372-4765-AB5A-50C3E2AC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59528-7FA6-42EC-AB1D-9C6F4EE0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2F2E-BDC9-4371-9FF3-3BCB261E5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5483B-2009-4E9C-BC6D-099109662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16A0-537D-45C1-A763-EDFAFC2DC5F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274C-0AAC-4A7D-8540-1A356D99B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BC88D-2490-4B19-9509-F1C737FC8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30A5-C139-4297-B654-1F67638B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etchang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lcoholics-anonymou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martrecovery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l-anonuk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9CD0-F8A1-4228-A539-94B3D6AE4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Self-Management of </a:t>
            </a:r>
            <a:br>
              <a:rPr lang="en-US" dirty="0" smtClean="0"/>
            </a:br>
            <a:r>
              <a:rPr lang="en-US" dirty="0" smtClean="0"/>
              <a:t>Alcohol Consumption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123EB-CF57-4BDB-A5F2-533BC4207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ADAPT </a:t>
            </a:r>
            <a:endParaRPr lang="en-US" dirty="0"/>
          </a:p>
          <a:p>
            <a:r>
              <a:rPr lang="en-US" dirty="0" smtClean="0"/>
              <a:t>226-8602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5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9E23-A695-4461-972C-468715E1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VetChange.org:  Self-Help for Alcohol Use 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4A3FF-E802-4CD2-8DB5-F7FDF890750C}"/>
              </a:ext>
            </a:extLst>
          </p:cNvPr>
          <p:cNvSpPr txBox="1"/>
          <p:nvPr/>
        </p:nvSpPr>
        <p:spPr>
          <a:xfrm>
            <a:off x="838200" y="1690688"/>
            <a:ext cx="84443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4000" dirty="0" smtClean="0"/>
              <a:t>You’re in </a:t>
            </a:r>
            <a:r>
              <a:rPr lang="en-US" sz="4000" dirty="0"/>
              <a:t>charge</a:t>
            </a:r>
            <a:r>
              <a:rPr lang="en-US" sz="40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Free and confidential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Evidence-based </a:t>
            </a:r>
            <a:r>
              <a:rPr lang="en-US" sz="4000" dirty="0" smtClean="0"/>
              <a:t>treatment</a:t>
            </a:r>
            <a:endParaRPr lang="en-US" sz="4000" dirty="0"/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4000" dirty="0" smtClean="0"/>
              <a:t>Robust features and options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Create </a:t>
            </a:r>
            <a:r>
              <a:rPr lang="en-US" sz="4000" dirty="0"/>
              <a:t>a personalized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Created </a:t>
            </a:r>
            <a:r>
              <a:rPr lang="en-US" sz="4000" dirty="0"/>
              <a:t>by the VA and Boston U</a:t>
            </a:r>
            <a:r>
              <a:rPr lang="en-US" sz="4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/>
              </a:rPr>
              <a:t>https://vetchange.org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E2988F-D7FE-4139-9B01-9271DAEE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436" y="1462722"/>
            <a:ext cx="2432473" cy="2428568"/>
          </a:xfrm>
          <a:prstGeom prst="rect">
            <a:avLst/>
          </a:prstGeom>
        </p:spPr>
      </p:pic>
      <p:pic>
        <p:nvPicPr>
          <p:cNvPr id="2050" name="Picture 2" descr="393A0A60-45AC-4078-B207-06F717863B81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859" y="4037164"/>
            <a:ext cx="2439049" cy="24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7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9E23-A695-4461-972C-468715E1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VetChange</a:t>
            </a:r>
            <a:r>
              <a:rPr lang="en-US" sz="4800" b="1" dirty="0"/>
              <a:t> App:  Self Help for Alcohol 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DC8B5-1FB4-4160-BADC-852D376A3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509" y="4221107"/>
            <a:ext cx="2438400" cy="22717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44A3FF-E802-4CD2-8DB5-F7FDF890750C}"/>
              </a:ext>
            </a:extLst>
          </p:cNvPr>
          <p:cNvSpPr txBox="1"/>
          <p:nvPr/>
        </p:nvSpPr>
        <p:spPr>
          <a:xfrm>
            <a:off x="838200" y="1690688"/>
            <a:ext cx="8381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Modelled after </a:t>
            </a:r>
            <a:r>
              <a:rPr lang="en-US" sz="4000" dirty="0" smtClean="0"/>
              <a:t>VetChange.org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Learn new coping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Set and track personal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Convenience of an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Used individually or with </a:t>
            </a:r>
            <a:r>
              <a:rPr lang="en-US" sz="4000" dirty="0" smtClean="0"/>
              <a:t>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Available at Apple </a:t>
            </a:r>
            <a:r>
              <a:rPr lang="en-US" sz="4000" dirty="0"/>
              <a:t>&amp;</a:t>
            </a:r>
            <a:r>
              <a:rPr lang="en-US" sz="4000" dirty="0" smtClean="0"/>
              <a:t> Google Play Store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140C3-2A79-41D4-BF87-EC39456BF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09" y="1690688"/>
            <a:ext cx="2438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9E23-A695-4461-972C-468715E1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6976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Alcoholics Anonymous</a:t>
            </a:r>
            <a:r>
              <a:rPr lang="en-US" sz="4800" b="1" dirty="0" smtClean="0"/>
              <a:t>:  </a:t>
            </a:r>
            <a:r>
              <a:rPr lang="en-US" sz="4800" b="1" dirty="0"/>
              <a:t>Mutual Help </a:t>
            </a:r>
            <a:r>
              <a:rPr lang="en-US" sz="4800" b="1" dirty="0" smtClean="0"/>
              <a:t>Group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4A3FF-E802-4CD2-8DB5-F7FDF890750C}"/>
              </a:ext>
            </a:extLst>
          </p:cNvPr>
          <p:cNvSpPr txBox="1"/>
          <p:nvPr/>
        </p:nvSpPr>
        <p:spPr>
          <a:xfrm>
            <a:off x="838200" y="1818704"/>
            <a:ext cx="86383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</a:t>
            </a:r>
            <a:r>
              <a:rPr lang="en-US" sz="4000" dirty="0" smtClean="0"/>
              <a:t>ost well-known 12-step model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Free of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Anonymous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Diverse locations/modalities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Encourages members to recognize a “higher power” to help w/sobriety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/>
              </a:rPr>
              <a:t>https://www.alcoholics-anonymous.org.uk/</a:t>
            </a:r>
            <a:endParaRPr lang="en-US" sz="3200" dirty="0" smtClea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5BE7FE-F1FA-4A08-B7DF-81E163251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09" y="1575976"/>
            <a:ext cx="2453552" cy="2426116"/>
          </a:xfrm>
          <a:prstGeom prst="rect">
            <a:avLst/>
          </a:prstGeom>
        </p:spPr>
      </p:pic>
      <p:pic>
        <p:nvPicPr>
          <p:cNvPr id="1026" name="Picture 2" descr="D54C09EB-DA34-4F8D-B961-186AFAD4501B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4130108"/>
            <a:ext cx="2453552" cy="245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2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9E23-A695-4461-972C-468715E1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SMART Recovery: </a:t>
            </a:r>
            <a:r>
              <a:rPr lang="en-US" sz="4800" b="1" dirty="0" smtClean="0"/>
              <a:t> Mutual </a:t>
            </a:r>
            <a:r>
              <a:rPr lang="en-US" sz="4800" b="1" dirty="0"/>
              <a:t>Help </a:t>
            </a:r>
            <a:r>
              <a:rPr lang="en-US" sz="4800" b="1" dirty="0" smtClean="0"/>
              <a:t>Groups 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4A3FF-E802-4CD2-8DB5-F7FDF890750C}"/>
              </a:ext>
            </a:extLst>
          </p:cNvPr>
          <p:cNvSpPr txBox="1"/>
          <p:nvPr/>
        </p:nvSpPr>
        <p:spPr>
          <a:xfrm>
            <a:off x="838200" y="1690688"/>
            <a:ext cx="83335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Emphasizes evidence-based approach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Free online or in-person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Program goals:</a:t>
            </a:r>
          </a:p>
          <a:p>
            <a:r>
              <a:rPr lang="en-US" sz="4000" dirty="0" smtClean="0"/>
              <a:t>   - Motivational enhancement </a:t>
            </a:r>
          </a:p>
          <a:p>
            <a:r>
              <a:rPr lang="en-US" sz="4000" dirty="0" smtClean="0"/>
              <a:t>   - Coping with urges</a:t>
            </a:r>
          </a:p>
          <a:p>
            <a:pPr marL="623888" indent="-623888"/>
            <a:r>
              <a:rPr lang="en-US" sz="4000" dirty="0" smtClean="0"/>
              <a:t>   - Managing thoughts, feelings, and        behaviors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/>
              </a:rPr>
              <a:t>https://smartrecovery.org.uk/</a:t>
            </a:r>
            <a:endParaRPr lang="en-US" sz="32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EBCBA65-5B63-43F4-BCE7-A77E2EAD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9573" y="4315967"/>
            <a:ext cx="2201303" cy="217690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A310DE-433A-4997-9E3F-F5BAF384C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633" y="1865376"/>
            <a:ext cx="2292244" cy="22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9E23-A695-4461-972C-468715E1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Al-Anon Family Groups:  Mutual </a:t>
            </a:r>
            <a:r>
              <a:rPr lang="en-US" sz="4800" b="1" dirty="0"/>
              <a:t>Help </a:t>
            </a:r>
            <a:r>
              <a:rPr lang="en-US" sz="4800" b="1" dirty="0" smtClean="0"/>
              <a:t>Groups 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4A3FF-E802-4CD2-8DB5-F7FDF890750C}"/>
              </a:ext>
            </a:extLst>
          </p:cNvPr>
          <p:cNvSpPr txBox="1"/>
          <p:nvPr/>
        </p:nvSpPr>
        <p:spPr>
          <a:xfrm>
            <a:off x="838200" y="1690688"/>
            <a:ext cx="83335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Help for friends and families of problematic drinkers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Gain support &amp; learn from others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Free and anonymous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In-person or virtual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Free helpline available 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/>
              </a:rPr>
              <a:t>https://www.al-anonuk.org.uk/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857" y="1800520"/>
            <a:ext cx="2353019" cy="2007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857" y="4241762"/>
            <a:ext cx="2353019" cy="23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185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Self-Management of  Alcohol Consumption</vt:lpstr>
      <vt:lpstr>VetChange.org:  Self-Help for Alcohol Use </vt:lpstr>
      <vt:lpstr>VetChange App:  Self Help for Alcohol Use</vt:lpstr>
      <vt:lpstr>Alcoholics Anonymous:  Mutual Help Group</vt:lpstr>
      <vt:lpstr>SMART Recovery:  Mutual Help Groups </vt:lpstr>
      <vt:lpstr>Al-Anon Family Groups:  Mutual Help Groups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Alley</dc:creator>
  <cp:lastModifiedBy>ALLEY, EBON S Lt Col USAF USAFE 48 MDOS/SGOW</cp:lastModifiedBy>
  <cp:revision>38</cp:revision>
  <dcterms:created xsi:type="dcterms:W3CDTF">2021-02-13T14:51:37Z</dcterms:created>
  <dcterms:modified xsi:type="dcterms:W3CDTF">2021-02-26T18:37:59Z</dcterms:modified>
</cp:coreProperties>
</file>